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Playfair Display" charset="0"/>
      <p:regular r:id="rId51"/>
      <p:bold r:id="rId52"/>
      <p:italic r:id="rId53"/>
      <p:boldItalic r:id="rId54"/>
    </p:embeddedFont>
    <p:embeddedFont>
      <p:font typeface="Amatic SC" charset="-79"/>
      <p:bold r:id="rId55"/>
    </p:embeddedFont>
    <p:embeddedFont>
      <p:font typeface="Source Code Pro" charset="0"/>
      <p:regular r:id="rId56"/>
      <p:bold r:id="rId57"/>
    </p:embeddedFont>
    <p:embeddedFont>
      <p:font typeface="Comic Sans MS" pitchFamily="66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79760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CK1szio7PyA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tisofiah/Computer-Vision-10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aconda.com/download/#window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ear.inrialpes.fr/people/triggs/pubs/Dalal-cvpr05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103175" y="2447163"/>
            <a:ext cx="7046400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Open CV and Python 101</a:t>
            </a:r>
            <a:endParaRPr sz="7200"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410925" y="3788475"/>
            <a:ext cx="84309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Siti Sofiah Binti Mohd Radzi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Ph.D (Electronics Engineering UMP)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M.Eng (Electronics and Communication, University of Sheffiled, UK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28th April 2018, MAGIC, Cyberjaya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125" y="311750"/>
            <a:ext cx="4061819" cy="18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675" y="352275"/>
            <a:ext cx="1511104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dR6V6GLTLR581JxSF24JFdzGNoJM4t5V_SkzMelZX0wNQNDJ5IlEhqlkn8TSmPM6rEo-uTy7FRPC9E51AtaiFO_6IJOfCJumFDmXte0PcZY9LGsYa44cd_wumBqbu-tG6iPPI5IWJp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9" y="311750"/>
            <a:ext cx="2015413" cy="20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75" y="492475"/>
            <a:ext cx="747712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205700" y="4633400"/>
            <a:ext cx="26826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Identify People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265750"/>
            <a:ext cx="770572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969550" y="4406675"/>
            <a:ext cx="62913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Inferring 3D Geometry of Things, Understanding relations,emotions, actions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9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To “hear” is </a:t>
            </a:r>
            <a:r>
              <a:rPr lang="en-GB" b="1">
                <a:solidFill>
                  <a:srgbClr val="000000"/>
                </a:solidFill>
              </a:rPr>
              <a:t>NOT SAME </a:t>
            </a:r>
            <a:r>
              <a:rPr lang="en-GB">
                <a:solidFill>
                  <a:srgbClr val="000000"/>
                </a:solidFill>
              </a:rPr>
              <a:t>as to “listen”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To “take picture” is </a:t>
            </a:r>
            <a:r>
              <a:rPr lang="en-GB" b="1">
                <a:solidFill>
                  <a:srgbClr val="000000"/>
                </a:solidFill>
              </a:rPr>
              <a:t>NOT SAME</a:t>
            </a:r>
            <a:r>
              <a:rPr lang="en-GB">
                <a:solidFill>
                  <a:srgbClr val="000000"/>
                </a:solidFill>
              </a:rPr>
              <a:t> to “See”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“ Seeing”  means </a:t>
            </a:r>
            <a:r>
              <a:rPr lang="en-GB" b="1">
                <a:solidFill>
                  <a:srgbClr val="000000"/>
                </a:solidFill>
              </a:rPr>
              <a:t>“Understanding”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380225"/>
            <a:ext cx="8832299" cy="4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53562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TEACH COMPUTER TO “SEE” OBJECTS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862325" y="2305400"/>
            <a:ext cx="1108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6159475" y="2242750"/>
            <a:ext cx="1480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380225"/>
            <a:ext cx="8832299" cy="4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53562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TEACH COMPUTER TO “SEE” OBJECTS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6159475" y="2242750"/>
            <a:ext cx="1480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“CAT”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338" y="1557175"/>
            <a:ext cx="15906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25" y="358400"/>
            <a:ext cx="3722100" cy="45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75" y="465988"/>
            <a:ext cx="3659150" cy="44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0" y="409175"/>
            <a:ext cx="8787100" cy="432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001300" y="684725"/>
            <a:ext cx="2811900" cy="7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EXTRACT 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5643500" y="684725"/>
            <a:ext cx="30282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MACHINE LEARNING ALGORITHM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969075" y="936800"/>
            <a:ext cx="383168" cy="377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+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215375"/>
            <a:ext cx="8259800" cy="42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50900" y="4477550"/>
            <a:ext cx="70848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Every 200 miliseconds, one image captured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524200" y="4066625"/>
            <a:ext cx="8374200" cy="9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No one tell child how to see in early years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Learn through examples and experiences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0" y="297550"/>
            <a:ext cx="8005799" cy="35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8" y="510025"/>
            <a:ext cx="8608626" cy="412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 OVERVIEW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86475" y="1503350"/>
            <a:ext cx="75159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Slot 1(10-10.30):</a:t>
            </a:r>
            <a:r>
              <a:rPr lang="en-GB" sz="14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400" b="1">
                <a:latin typeface="Comfortaa"/>
                <a:ea typeface="Comfortaa"/>
                <a:cs typeface="Comfortaa"/>
                <a:sym typeface="Comfortaa"/>
              </a:rPr>
              <a:t>Introduction to Computer Vision 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Slot 2(10.30-11.00):</a:t>
            </a:r>
            <a:r>
              <a:rPr lang="en-GB" sz="1400" b="1">
                <a:latin typeface="Comfortaa"/>
                <a:ea typeface="Comfortaa"/>
                <a:cs typeface="Comfortaa"/>
                <a:sym typeface="Comfortaa"/>
              </a:rPr>
              <a:t> Installation of Anaconda and OpenCV configuration (Windows)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Slot3(11.00pm-12.30):</a:t>
            </a:r>
            <a:r>
              <a:rPr lang="en-GB" sz="1400" b="1">
                <a:latin typeface="Comfortaa"/>
                <a:ea typeface="Comfortaa"/>
                <a:cs typeface="Comfortaa"/>
                <a:sym typeface="Comfortaa"/>
              </a:rPr>
              <a:t>  Basic Image Operations and Examples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Slot 4(2-2.30):</a:t>
            </a:r>
            <a:r>
              <a:rPr lang="en-GB" sz="1400" b="1">
                <a:latin typeface="Comfortaa"/>
                <a:ea typeface="Comfortaa"/>
                <a:cs typeface="Comfortaa"/>
                <a:sym typeface="Comfortaa"/>
              </a:rPr>
              <a:t>Overview of Object Detection methods(Haar, HOG)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Slot 5(2.30-4.00): </a:t>
            </a:r>
            <a:r>
              <a:rPr lang="en-GB" sz="1400" b="1">
                <a:latin typeface="Comfortaa"/>
                <a:ea typeface="Comfortaa"/>
                <a:cs typeface="Comfortaa"/>
                <a:sym typeface="Comfortaa"/>
              </a:rPr>
              <a:t> Examples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Slot 6(4-6) :</a:t>
            </a:r>
            <a:r>
              <a:rPr lang="en-GB" sz="1400" b="1">
                <a:latin typeface="Comfortaa"/>
                <a:ea typeface="Comfortaa"/>
                <a:cs typeface="Comfortaa"/>
                <a:sym typeface="Comfortaa"/>
              </a:rPr>
              <a:t> Exercises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3375" y="0"/>
            <a:ext cx="1990626" cy="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275" y="0"/>
            <a:ext cx="921000" cy="9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75" y="471213"/>
            <a:ext cx="8471674" cy="42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25" y="700525"/>
            <a:ext cx="3921668" cy="39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75" y="850175"/>
            <a:ext cx="4700175" cy="37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025" y="640425"/>
            <a:ext cx="3885301" cy="2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58382"/>
            <a:ext cx="5117775" cy="246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2525" y="1171925"/>
            <a:ext cx="53562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 Safety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Robotics (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https://www.youtube.com/watch?v=CK1szio7PyA</a:t>
            </a:r>
            <a:r>
              <a:rPr lang="en-GB"/>
              <a:t>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346050" y="621500"/>
            <a:ext cx="5738700" cy="21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InSTALLATION ANACONDA + OPENCV CONFIGURATION</a:t>
            </a:r>
            <a:endParaRPr sz="4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25" y="2571750"/>
            <a:ext cx="3319100" cy="19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725" y="1402275"/>
            <a:ext cx="2516901" cy="30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 rot="-1004671">
            <a:off x="735608" y="1312569"/>
            <a:ext cx="856161" cy="138271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STEPS: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9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1 Download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https://github.com/sitisofiah/Computer-Vision-101</a:t>
            </a:r>
            <a:r>
              <a:rPr lang="en-GB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2 Download Anaconda Python 3.6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https://www.anaconda.com/download/#windows</a:t>
            </a:r>
            <a:r>
              <a:rPr lang="en-GB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3 Go to search bar and find Anaconda Prompt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4 conda install opencv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5 Change directory to folder Computer Vision 101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6 Launch Jupyter notebook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369800" y="1239125"/>
            <a:ext cx="7774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Basic ImAGE  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OPERATIONS</a:t>
            </a:r>
            <a:endParaRPr sz="7200"/>
          </a:p>
        </p:txBody>
      </p:sp>
      <p:sp>
        <p:nvSpPr>
          <p:cNvPr id="208" name="Shape 208"/>
          <p:cNvSpPr/>
          <p:nvPr/>
        </p:nvSpPr>
        <p:spPr>
          <a:xfrm rot="-1004660">
            <a:off x="753850" y="1639156"/>
            <a:ext cx="1226999" cy="18651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VISUAL SYSTEM</a:t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50" y="1193725"/>
            <a:ext cx="6922862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925" y="2721575"/>
            <a:ext cx="2343075" cy="23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 color model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62" y="1283725"/>
            <a:ext cx="7085138" cy="37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AS MATRIX 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25" y="1171350"/>
            <a:ext cx="7355956" cy="374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/>
          <p:nvPr/>
        </p:nvCxnSpPr>
        <p:spPr>
          <a:xfrm>
            <a:off x="6579175" y="1093850"/>
            <a:ext cx="1585500" cy="1273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Shape 229"/>
          <p:cNvSpPr txBox="1"/>
          <p:nvPr/>
        </p:nvSpPr>
        <p:spPr>
          <a:xfrm>
            <a:off x="6978675" y="686625"/>
            <a:ext cx="1086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Channel</a:t>
            </a:r>
            <a:endParaRPr sz="18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IMAGE RGB/GRAY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5150"/>
            <a:ext cx="4282325" cy="34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425" y="1207750"/>
            <a:ext cx="4397575" cy="136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425" y="2457850"/>
            <a:ext cx="4397575" cy="136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425" y="3609650"/>
            <a:ext cx="4397575" cy="136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133975" y="207200"/>
            <a:ext cx="36225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Images are </a:t>
            </a:r>
            <a:r>
              <a:rPr lang="en-GB" sz="2400" b="1">
                <a:solidFill>
                  <a:srgbClr val="000000"/>
                </a:solidFill>
              </a:rPr>
              <a:t>pixels </a:t>
            </a:r>
            <a:r>
              <a:rPr lang="en-GB"/>
              <a:t>manipulation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Grayscale and RGB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64975" y="1216200"/>
            <a:ext cx="6735300" cy="27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InTRODUCTIOn TO COMPUTER VISION</a:t>
            </a:r>
            <a:endParaRPr sz="7200"/>
          </a:p>
        </p:txBody>
      </p:sp>
      <p:sp>
        <p:nvSpPr>
          <p:cNvPr id="74" name="Shape 74"/>
          <p:cNvSpPr/>
          <p:nvPr/>
        </p:nvSpPr>
        <p:spPr>
          <a:xfrm rot="-1004667">
            <a:off x="1289653" y="1302930"/>
            <a:ext cx="722142" cy="15835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 </a:t>
            </a: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Part 1: Access and Understand Pixel Data</a:t>
            </a:r>
            <a:endParaRPr/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Part 2: Data Types and Structures</a:t>
            </a:r>
            <a:endParaRPr/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Part 3: Image Types and Color Channels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289425" y="1251600"/>
            <a:ext cx="7486200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OVERVIEW OF OBJECT DETECTION METHODS</a:t>
            </a:r>
            <a:endParaRPr sz="7200"/>
          </a:p>
        </p:txBody>
      </p:sp>
      <p:sp>
        <p:nvSpPr>
          <p:cNvPr id="251" name="Shape 251"/>
          <p:cNvSpPr/>
          <p:nvPr/>
        </p:nvSpPr>
        <p:spPr>
          <a:xfrm rot="-1004660">
            <a:off x="750327" y="1600641"/>
            <a:ext cx="1492223" cy="18797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0" y="409175"/>
            <a:ext cx="8787100" cy="432514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2001300" y="684725"/>
            <a:ext cx="2811900" cy="7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EXTRACT 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5643500" y="684725"/>
            <a:ext cx="30282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MACHINE LEARNING ALGORITHM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969075" y="936800"/>
            <a:ext cx="383168" cy="377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+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75" y="1317750"/>
            <a:ext cx="7553650" cy="33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HAAR CASCADE/ VIOLA JONES</a:t>
            </a: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627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Form of feature-based machine learning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pre-trained images of labeled positives and negative images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 through thousands of of classifiers in cascaded manner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Popular case: Detect faces/eyes in images </a:t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400" y="693650"/>
            <a:ext cx="4032225" cy="40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HAAR CASCADE/ VIOLA JONES</a:t>
            </a: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50" y="1093850"/>
            <a:ext cx="7701301" cy="4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HAAR FEATURES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 differences between sum of pixel intensities in the light and dark rectangular regions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2925"/>
            <a:ext cx="4260300" cy="256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125" y="2164500"/>
            <a:ext cx="3276437" cy="29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HAAR CASCADE/VIOLA JONES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494"/>
            <a:ext cx="9143999" cy="359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HISTOGRAM ORIENTED GRADIENTS (HOG)</a:t>
            </a: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Popular method detecting “PEOPLE” in static images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Partition Image into blocks and cells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Vote gradient magnitude into orientation angles</a:t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75" y="2451175"/>
            <a:ext cx="7197815" cy="23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HOG + SVM</a:t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68425" y="1176075"/>
            <a:ext cx="3457200" cy="765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Normalised , Fixed Resolution Image, with Yes/No Annotations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850225" y="2333225"/>
            <a:ext cx="2026200" cy="649500"/>
          </a:xfrm>
          <a:prstGeom prst="rect">
            <a:avLst/>
          </a:prstGeom>
          <a:solidFill>
            <a:srgbClr val="CC412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Extract HOG descriptor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967075" y="3275700"/>
            <a:ext cx="2026200" cy="6495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 Binary Classifier</a:t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967075" y="4218175"/>
            <a:ext cx="1792500" cy="572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Object Yes/No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1728675" y="1927050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700425" y="2982725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700425" y="3925200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175" y="1927050"/>
            <a:ext cx="5116016" cy="28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7254750" y="3924950"/>
            <a:ext cx="13368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SVM Classifier</a:t>
            </a:r>
            <a:endParaRPr sz="1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350" y="269225"/>
            <a:ext cx="6186774" cy="37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HOG MULTISCALE DETECTION</a:t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750" y="1141775"/>
            <a:ext cx="31623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609300" y="1261075"/>
            <a:ext cx="3457200" cy="7227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Scan Images at Different Scales and Locations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1307125" y="2336250"/>
            <a:ext cx="1835100" cy="471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Extract HOG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098175" y="3159725"/>
            <a:ext cx="2253000" cy="471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Run SVM Classifier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1098175" y="3899075"/>
            <a:ext cx="2253000" cy="471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Fuse Multiple Detection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098175" y="4638425"/>
            <a:ext cx="2253000" cy="471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Final Object detected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983725" y="1885625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1983725" y="2738325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1983725" y="3591025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1983725" y="4232225"/>
            <a:ext cx="325800" cy="40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 (HOG.DETECTMULTISCALE)</a:t>
            </a: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010100" cy="30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en-GB" sz="2400" b="1">
                <a:solidFill>
                  <a:srgbClr val="000000"/>
                </a:solidFill>
                <a:highlight>
                  <a:srgbClr val="FAFAFA"/>
                </a:highlight>
                <a:latin typeface="Comfortaa"/>
                <a:ea typeface="Comfortaa"/>
                <a:cs typeface="Comfortaa"/>
                <a:sym typeface="Comfortaa"/>
              </a:rPr>
              <a:t>winStride</a:t>
            </a:r>
            <a:r>
              <a:rPr lang="en-GB" sz="2400" b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2400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parameter dictates the “step size” in both the </a:t>
            </a:r>
            <a:r>
              <a:rPr lang="en-GB" sz="2400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x</a:t>
            </a:r>
            <a:r>
              <a:rPr lang="en-GB" sz="2400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lang="en-GB" sz="2400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y-</a:t>
            </a:r>
            <a:r>
              <a:rPr lang="en-GB" sz="2400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location of the sliding window.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725" y="981178"/>
            <a:ext cx="2436425" cy="3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 (HOG.DETECTMULTISCALE)</a:t>
            </a: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6577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en-GB" b="1">
                <a:solidFill>
                  <a:srgbClr val="000000"/>
                </a:solidFill>
                <a:highlight>
                  <a:srgbClr val="FAFAFA"/>
                </a:highlight>
                <a:latin typeface="Comfortaa"/>
                <a:ea typeface="Comfortaa"/>
                <a:cs typeface="Comfortaa"/>
                <a:sym typeface="Comfortaa"/>
              </a:rPr>
              <a:t>padding</a:t>
            </a:r>
            <a:r>
              <a:rPr lang="en-GB" b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parameter is a tuple which indicates the number of pixels in both the </a:t>
            </a:r>
            <a:r>
              <a:rPr lang="en-GB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x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lang="en-GB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y 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direction in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sliding window ROI is “padded” prior to HOG feature extraction.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Comfortaa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can actually increase the accuracy of your detector.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Comfortaa"/>
              <a:buChar char="●"/>
            </a:pPr>
            <a:r>
              <a:rPr lang="en-GB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(8, 8)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GB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(16, 16)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GB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(24, 24)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lang="en-GB" i="1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(32, 32)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311700" y="1255900"/>
            <a:ext cx="4690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solidFill>
                  <a:srgbClr val="000000"/>
                </a:solidFill>
                <a:highlight>
                  <a:srgbClr val="FAFAFA"/>
                </a:highlight>
                <a:latin typeface="Comfortaa"/>
                <a:ea typeface="Comfortaa"/>
                <a:cs typeface="Comfortaa"/>
                <a:sym typeface="Comfortaa"/>
              </a:rPr>
              <a:t>scale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parameter controls the factor in which our image is resized at each layer of the image pyramid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Smaller  </a:t>
            </a:r>
            <a:r>
              <a:rPr lang="en-GB" b="1">
                <a:solidFill>
                  <a:srgbClr val="000000"/>
                </a:solidFill>
                <a:highlight>
                  <a:srgbClr val="FAFAFA"/>
                </a:highlight>
                <a:latin typeface="Comfortaa"/>
                <a:ea typeface="Comfortaa"/>
                <a:cs typeface="Comfortaa"/>
                <a:sym typeface="Comfortaa"/>
              </a:rPr>
              <a:t>scale</a:t>
            </a:r>
            <a:r>
              <a:rPr lang="en-GB">
                <a:solidFill>
                  <a:srgbClr val="000000"/>
                </a:solidFill>
                <a:highlight>
                  <a:srgbClr val="FAFAFA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higher layers in pyramid,  increase computational time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500" y="782032"/>
            <a:ext cx="3338100" cy="3716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NON-MAXIMAL SUPPRESSION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410875" y="1384550"/>
            <a:ext cx="3301500" cy="18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To obtains much more accurate final detections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Comfortaa"/>
              <a:buChar char="●"/>
            </a:pPr>
            <a:r>
              <a:rPr lang="en-GB" u="sng">
                <a:solidFill>
                  <a:srgbClr val="428BC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  <a:hlinkClick r:id="rId3"/>
              </a:rPr>
              <a:t>Dalal and Triggs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prefer Mean-Shift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450" y="1228675"/>
            <a:ext cx="4466850" cy="32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PerFORMANCE/DETECTOR BENCHMARKS</a:t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8650"/>
            <a:ext cx="5026250" cy="3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700" y="1318650"/>
            <a:ext cx="4055999" cy="35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611325" y="1017725"/>
            <a:ext cx="38259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en-GB" sz="18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Hiroshi Fukui et. al 2015</a:t>
            </a:r>
            <a:endParaRPr sz="1800"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5019788" y="1017725"/>
            <a:ext cx="38259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en-GB" sz="18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J.Cao et. al 2017</a:t>
            </a:r>
            <a:endParaRPr sz="1800"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96725" y="1695625"/>
            <a:ext cx="8520600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HANDS ON: FACE DETECTIOn , EYE DETECTION, PEOPLE DETECTION</a:t>
            </a:r>
            <a:br>
              <a:rPr lang="en-GB" sz="7200"/>
            </a:br>
            <a:endParaRPr sz="7200"/>
          </a:p>
        </p:txBody>
      </p:sp>
      <p:sp>
        <p:nvSpPr>
          <p:cNvPr id="371" name="Shape 371"/>
          <p:cNvSpPr/>
          <p:nvPr/>
        </p:nvSpPr>
        <p:spPr>
          <a:xfrm rot="-1004677">
            <a:off x="1398799" y="516381"/>
            <a:ext cx="969147" cy="14180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Lab 1 : Face, Eye Detection (Haar) static images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Lab 2 : Human Detection (HOG) in static images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Lab 3 : Detect Human (HOG) in Video Input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Lab 4 : Detect Face/Eye (Haar) using Webcam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623400" y="860650"/>
            <a:ext cx="85206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EXERCISES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383" name="Shape 383"/>
          <p:cNvSpPr/>
          <p:nvPr/>
        </p:nvSpPr>
        <p:spPr>
          <a:xfrm rot="-1004677">
            <a:off x="1401975" y="519899"/>
            <a:ext cx="942065" cy="14360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mic Sans MS"/>
              </a:rPr>
              <a:t>6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311700" y="2471875"/>
            <a:ext cx="8227500" cy="20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 1: Create a smile detection based on live webcam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 2: Find image in website contain hands and create hand detection from the image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50" y="194900"/>
            <a:ext cx="6749124" cy="39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900"/>
            <a:ext cx="8839199" cy="445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250"/>
            <a:ext cx="8839201" cy="432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38" y="538763"/>
            <a:ext cx="8420126" cy="40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24025"/>
            <a:ext cx="748665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2120700" y="4402500"/>
            <a:ext cx="27819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Name the  Objects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On-screen Show (16:9)</PresentationFormat>
  <Paragraphs>119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Playfair Display</vt:lpstr>
      <vt:lpstr>Amatic SC</vt:lpstr>
      <vt:lpstr>Source Code Pro</vt:lpstr>
      <vt:lpstr>Comfortaa</vt:lpstr>
      <vt:lpstr>Comic Sans MS</vt:lpstr>
      <vt:lpstr>Beach Day</vt:lpstr>
      <vt:lpstr>Open CV and Python 101</vt:lpstr>
      <vt:lpstr>ModuLE OVERVIEW</vt:lpstr>
      <vt:lpstr>InTRODUCTIOn TO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 COMPUTER TO “SEE” OBJECTS</vt:lpstr>
      <vt:lpstr>TEACH COMPUTER TO “SEE” OBJECTS</vt:lpstr>
      <vt:lpstr>PowerPoint Presentation</vt:lpstr>
      <vt:lpstr>EXTRACT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InSTALLATION ANACONDA + OPENCV CONFIGURATION</vt:lpstr>
      <vt:lpstr>STEPS:</vt:lpstr>
      <vt:lpstr>Basic ImAGE   OPERATIONS</vt:lpstr>
      <vt:lpstr>HumaN VISUAL SYSTEM</vt:lpstr>
      <vt:lpstr>RGB color model</vt:lpstr>
      <vt:lpstr>IMAGES AS MATRIX </vt:lpstr>
      <vt:lpstr>INPUT IMAGE RGB/GRAY</vt:lpstr>
      <vt:lpstr>EXERCISES </vt:lpstr>
      <vt:lpstr>OVERVIEW OF OBJECT DETECTION METHODS</vt:lpstr>
      <vt:lpstr>EXTRACT FEATURES</vt:lpstr>
      <vt:lpstr>MACHINE LEARNING</vt:lpstr>
      <vt:lpstr>HAAR CASCADE/ VIOLA JONES</vt:lpstr>
      <vt:lpstr>HAAR CASCADE/ VIOLA JONES</vt:lpstr>
      <vt:lpstr>HAAR FEATURES</vt:lpstr>
      <vt:lpstr>HAAR CASCADE/VIOLA JONES</vt:lpstr>
      <vt:lpstr>HISTOGRAM ORIENTED GRADIENTS (HOG)</vt:lpstr>
      <vt:lpstr>HOG + SVM</vt:lpstr>
      <vt:lpstr>HOG MULTISCALE DETECTION</vt:lpstr>
      <vt:lpstr>Parameters (HOG.DETECTMULTISCALE)</vt:lpstr>
      <vt:lpstr>Parameters (HOG.DETECTMULTISCALE)</vt:lpstr>
      <vt:lpstr>parameters</vt:lpstr>
      <vt:lpstr>NON-MAXIMAL SUPPRESSION</vt:lpstr>
      <vt:lpstr>PerFORMANCE/DETECTOR BENCHMARKS</vt:lpstr>
      <vt:lpstr>HANDS ON: FACE DETECTIOn , EYE DETECTION, PEOPLE DETECTION </vt:lpstr>
      <vt:lpstr>EXamples</vt:lpstr>
      <vt:lpstr>EXERCISES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CV and Python 101</dc:title>
  <cp:lastModifiedBy>HP</cp:lastModifiedBy>
  <cp:revision>1</cp:revision>
  <dcterms:modified xsi:type="dcterms:W3CDTF">2018-04-27T19:51:46Z</dcterms:modified>
</cp:coreProperties>
</file>